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3" d="100"/>
          <a:sy n="113" d="100"/>
        </p:scale>
        <p:origin x="4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7671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hello@thebonkai.co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15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33172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kern="0" spc="200" dirty="0">
                <a:solidFill>
                  <a:srgbClr val="FAF8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BONKAÏ</a:t>
            </a:r>
            <a:endParaRPr lang="en-US" sz="5400" dirty="0"/>
          </a:p>
        </p:txBody>
      </p:sp>
      <p:sp>
        <p:nvSpPr>
          <p:cNvPr id="3" name="Shape 1"/>
          <p:cNvSpPr/>
          <p:nvPr/>
        </p:nvSpPr>
        <p:spPr>
          <a:xfrm>
            <a:off x="868680" y="3246120"/>
            <a:ext cx="457200" cy="41148"/>
          </a:xfrm>
          <a:prstGeom prst="rect">
            <a:avLst/>
          </a:prstGeom>
          <a:solidFill>
            <a:srgbClr val="8C2F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3429000"/>
            <a:ext cx="8686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EDE7D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 build the room before the room exists.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822960" y="41148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kern="0" spc="200" dirty="0">
                <a:solidFill>
                  <a:srgbClr val="C9A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Capabilities Overview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2960" y="61264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Experiential Production Studio  ·  Boston, MA  ·  Nationwide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8778240" y="914400"/>
            <a:ext cx="0" cy="4937760"/>
          </a:xfrm>
          <a:prstGeom prst="line">
            <a:avLst/>
          </a:prstGeom>
          <a:noFill/>
          <a:ln w="12700">
            <a:solidFill>
              <a:srgbClr val="3A36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9418320" y="1737360"/>
            <a:ext cx="82296" cy="82296"/>
          </a:xfrm>
          <a:prstGeom prst="ellipse">
            <a:avLst/>
          </a:prstGeom>
          <a:solidFill>
            <a:srgbClr val="B08D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582912" y="1636776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200" dirty="0">
                <a:solidFill>
                  <a:srgbClr val="8A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10789920" y="2834640"/>
            <a:ext cx="82296" cy="82296"/>
          </a:xfrm>
          <a:prstGeom prst="ellipse">
            <a:avLst/>
          </a:prstGeom>
          <a:solidFill>
            <a:srgbClr val="B08D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0954512" y="2734056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200" dirty="0">
                <a:solidFill>
                  <a:srgbClr val="8A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9784080" y="4206240"/>
            <a:ext cx="82296" cy="82296"/>
          </a:xfrm>
          <a:prstGeom prst="ellipse">
            <a:avLst/>
          </a:prstGeom>
          <a:solidFill>
            <a:srgbClr val="B08D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948672" y="4105656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200" dirty="0">
                <a:solidFill>
                  <a:srgbClr val="8A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LOUNGE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8C2F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STRATEGIST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6400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715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person, every phase.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630936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indent="0" algn="l">
              <a:spcAft>
                <a:spcPts val="1350"/>
              </a:spcAft>
              <a:buNone/>
            </a:pPr>
            <a:r>
              <a:rPr lang="en-US" sz="1350" b="0" i="0" dirty="0">
                <a:solidFill>
                  <a:srgbClr val="4A453F"/>
                </a:solidFill>
                <a:effectLst/>
                <a:latin typeface="Work Sans" pitchFamily="2" charset="77"/>
              </a:rPr>
              <a:t>I started BonKaï after 10+ years learning how live events actually get built — first on film and television sets, then in corporate production — and deciding it was time to build them under my own name.</a:t>
            </a:r>
          </a:p>
          <a:p>
            <a:pPr marL="0" marR="0" indent="0" algn="l">
              <a:spcAft>
                <a:spcPts val="1350"/>
              </a:spcAft>
              <a:buNone/>
            </a:pPr>
            <a:r>
              <a:rPr lang="en-US" sz="1350" b="0" i="0" dirty="0">
                <a:solidFill>
                  <a:srgbClr val="4A453F"/>
                </a:solidFill>
                <a:effectLst/>
                <a:latin typeface="Work Sans" pitchFamily="2" charset="77"/>
              </a:rPr>
              <a:t>My background spans corporate marketing, television and film production, and hospitality, which means I've sat on every side of the table: the client writing the check, the vendor waiting on a decision, and the producer holding the timeline together.</a:t>
            </a:r>
            <a:r>
              <a:rPr lang="en-US" sz="1350" dirty="0">
                <a:solidFill>
                  <a:srgbClr val="1715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r>
              <a:rPr lang="en-US" sz="1350" i="1" dirty="0">
                <a:solidFill>
                  <a:srgbClr val="1715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come from both and </a:t>
            </a:r>
            <a:r>
              <a:rPr lang="en-US" sz="1350" i="1" dirty="0">
                <a:solidFill>
                  <a:srgbClr val="4A4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that's the version of this job I give every client: someone who treats your event like it's the only one on the calendar, because for one night, it is.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7406640" y="1737360"/>
            <a:ext cx="4114800" cy="1234440"/>
          </a:xfrm>
          <a:prstGeom prst="rect">
            <a:avLst/>
          </a:prstGeom>
          <a:solidFill>
            <a:srgbClr val="EDE7D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680960" y="1847088"/>
            <a:ext cx="2011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8C2F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25+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9509760" y="1847088"/>
            <a:ext cx="1828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4A4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EVENTS PRODUCED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7406640" y="3218688"/>
            <a:ext cx="4114800" cy="1234440"/>
          </a:xfrm>
          <a:prstGeom prst="rect">
            <a:avLst/>
          </a:prstGeom>
          <a:solidFill>
            <a:srgbClr val="EDE7D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680960" y="3328416"/>
            <a:ext cx="2011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8C2F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$2M+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9509760" y="3328416"/>
            <a:ext cx="1828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4A4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MANAGED BUDGETS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7406640" y="4700016"/>
            <a:ext cx="4114800" cy="1234440"/>
          </a:xfrm>
          <a:prstGeom prst="rect">
            <a:avLst/>
          </a:prstGeom>
          <a:solidFill>
            <a:srgbClr val="EDE7D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7680960" y="4809744"/>
            <a:ext cx="2011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8C2F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</a:t>
            </a:r>
            <a:endParaRPr lang="en-US" sz="4000" dirty="0"/>
          </a:p>
        </p:txBody>
      </p:sp>
      <p:sp>
        <p:nvSpPr>
          <p:cNvPr id="13" name="Text 11"/>
          <p:cNvSpPr/>
          <p:nvPr/>
        </p:nvSpPr>
        <p:spPr>
          <a:xfrm>
            <a:off x="9509760" y="4809744"/>
            <a:ext cx="1828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4A4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MISSED LOAD-INS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A4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8C2F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DO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715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Four disciplines, one point of contact.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481328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hand-offs, no subcontracted guesswork. Every capability runs through the same strategist from first call to final strike.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5349240" cy="1965960"/>
          </a:xfrm>
          <a:prstGeom prst="rect">
            <a:avLst/>
          </a:prstGeom>
          <a:solidFill>
            <a:srgbClr val="EDE7D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14400" y="233172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8C2F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2898648"/>
            <a:ext cx="4800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715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Concept &amp; Strategy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14400" y="3264408"/>
            <a:ext cx="4800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4A4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Turning a business goal into an event thesis — the one idea every design and logistics decision gets measured against.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6263640" y="2148840"/>
            <a:ext cx="5349240" cy="1965960"/>
          </a:xfrm>
          <a:prstGeom prst="rect">
            <a:avLst/>
          </a:prstGeom>
          <a:solidFill>
            <a:srgbClr val="EDE7D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537960" y="233172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8C2F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6537960" y="2898648"/>
            <a:ext cx="4800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715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Spatial &amp; Production Design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537960" y="3264408"/>
            <a:ext cx="4800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4A4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Floor plans, rigging, lighting, and build-outs that use a room's actual architecture instead of fighting it.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40080" y="4389120"/>
            <a:ext cx="5349240" cy="1965960"/>
          </a:xfrm>
          <a:prstGeom prst="rect">
            <a:avLst/>
          </a:prstGeom>
          <a:solidFill>
            <a:srgbClr val="EDE7D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14400" y="457200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8C2F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914400" y="5138928"/>
            <a:ext cx="4800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715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Vendor &amp; Budget Management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14400" y="5504688"/>
            <a:ext cx="4800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4A4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line-item spreadsheet, one point of accountability — caterers, AV, rentals, and talent booked and held to spec.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263640" y="4389120"/>
            <a:ext cx="5349240" cy="1965960"/>
          </a:xfrm>
          <a:prstGeom prst="rect">
            <a:avLst/>
          </a:prstGeom>
          <a:solidFill>
            <a:srgbClr val="EDE7D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537960" y="457200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8C2F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600" dirty="0"/>
          </a:p>
        </p:txBody>
      </p:sp>
      <p:sp>
        <p:nvSpPr>
          <p:cNvPr id="19" name="Text 17"/>
          <p:cNvSpPr/>
          <p:nvPr/>
        </p:nvSpPr>
        <p:spPr>
          <a:xfrm>
            <a:off x="6537960" y="5138928"/>
            <a:ext cx="4800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715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On-Site Direction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6537960" y="5504688"/>
            <a:ext cx="4800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4A4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Someone on headset who wrote the run of show, so when it changes at 6:40pm, the whole room adjusts with them.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A4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715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C9A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RUN OF SHOW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AF8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a project actually moves.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481328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B7B2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phases, made visible from the start — so nothing shows up as a surprise on event day.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822960" y="3520440"/>
            <a:ext cx="10515600" cy="0"/>
          </a:xfrm>
          <a:prstGeom prst="line">
            <a:avLst/>
          </a:prstGeom>
          <a:noFill/>
          <a:ln w="19050">
            <a:solidFill>
              <a:srgbClr val="3A36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792224" y="3438144"/>
            <a:ext cx="164592" cy="164592"/>
          </a:xfrm>
          <a:prstGeom prst="ellipse">
            <a:avLst/>
          </a:prstGeom>
          <a:solidFill>
            <a:srgbClr val="8C2F1B"/>
          </a:solidFill>
          <a:ln w="19050">
            <a:solidFill>
              <a:srgbClr val="FAF8F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14400" y="283464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kern="0" spc="100" dirty="0">
                <a:solidFill>
                  <a:srgbClr val="C9A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914400" y="3749040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AF8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Discovery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68680" y="4206240"/>
            <a:ext cx="20116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95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the goal, the guest experience, and the number that makes this event a success.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3895344" y="3438144"/>
            <a:ext cx="164592" cy="164592"/>
          </a:xfrm>
          <a:prstGeom prst="ellipse">
            <a:avLst/>
          </a:prstGeom>
          <a:solidFill>
            <a:srgbClr val="8C2F1B"/>
          </a:solidFill>
          <a:ln w="19050">
            <a:solidFill>
              <a:srgbClr val="FAF8F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017520" y="283464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kern="0" spc="100" dirty="0">
                <a:solidFill>
                  <a:srgbClr val="C9A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WEEKS 2–3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3017520" y="3749040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AF8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Design &amp; Budget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971800" y="4206240"/>
            <a:ext cx="20116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95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Floor plans, mood direction, and a real budget priced against actual vendor quotes.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998464" y="3438144"/>
            <a:ext cx="164592" cy="164592"/>
          </a:xfrm>
          <a:prstGeom prst="ellipse">
            <a:avLst/>
          </a:prstGeom>
          <a:solidFill>
            <a:srgbClr val="8C2F1B"/>
          </a:solidFill>
          <a:ln w="19050">
            <a:solidFill>
              <a:srgbClr val="FAF8F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120640" y="283464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kern="0" spc="100" dirty="0">
                <a:solidFill>
                  <a:srgbClr val="C9A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5120640" y="3749040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AF8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Production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074920" y="4206240"/>
            <a:ext cx="20116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95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Contracts, load-in schedules, staffing, and the confirmations that keep a date from slipping.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8101584" y="3438144"/>
            <a:ext cx="164592" cy="164592"/>
          </a:xfrm>
          <a:prstGeom prst="ellipse">
            <a:avLst/>
          </a:prstGeom>
          <a:solidFill>
            <a:srgbClr val="8C2F1B"/>
          </a:solidFill>
          <a:ln w="19050">
            <a:solidFill>
              <a:srgbClr val="FAF8F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7223760" y="283464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kern="0" spc="100" dirty="0">
                <a:solidFill>
                  <a:srgbClr val="C9A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 DAY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7223760" y="3749040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AF8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Doors &amp; Direction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7178040" y="4206240"/>
            <a:ext cx="20116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95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headset from load-in to last call, running the show against the built timeline.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10204704" y="3438144"/>
            <a:ext cx="164592" cy="164592"/>
          </a:xfrm>
          <a:prstGeom prst="ellipse">
            <a:avLst/>
          </a:prstGeom>
          <a:solidFill>
            <a:srgbClr val="8C2F1B"/>
          </a:solidFill>
          <a:ln w="19050">
            <a:solidFill>
              <a:srgbClr val="FAF8F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9326880" y="283464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kern="0" spc="100" dirty="0">
                <a:solidFill>
                  <a:srgbClr val="C9A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AFTER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9326880" y="3749040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AF8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Strike &amp; Debrief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9281160" y="4206240"/>
            <a:ext cx="20116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95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teardown, vendor close-out, and a short report on what worked.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A4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8C2F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SELECTED WORK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715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Featured client activations.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481328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High-profile experiential projects for major sports organizations, automotive brands, and medical societies.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640080" y="2194560"/>
            <a:ext cx="3520440" cy="1554480"/>
          </a:xfrm>
          <a:prstGeom prst="rect">
            <a:avLst/>
          </a:prstGeom>
          <a:solidFill>
            <a:srgbClr val="4A55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640080" y="3749040"/>
            <a:ext cx="3520440" cy="2103120"/>
          </a:xfrm>
          <a:prstGeom prst="rect">
            <a:avLst/>
          </a:prstGeom>
          <a:solidFill>
            <a:srgbClr val="EDE7D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68680" y="3886200"/>
            <a:ext cx="3063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8C2F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NONPROFIT FUNDRAISING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868680" y="4160520"/>
            <a:ext cx="3063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15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Championship Sports Franchise Gala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68680" y="4754880"/>
            <a:ext cx="3063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4A4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logistics, vendor paperwork, and labor/equipment procurement for a high-profile VIP athletic organization event.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434840" y="2194560"/>
            <a:ext cx="3520440" cy="1554480"/>
          </a:xfrm>
          <a:prstGeom prst="rect">
            <a:avLst/>
          </a:prstGeom>
          <a:solidFill>
            <a:srgbClr val="4A55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434840" y="3749040"/>
            <a:ext cx="3520440" cy="2103120"/>
          </a:xfrm>
          <a:prstGeom prst="rect">
            <a:avLst/>
          </a:prstGeom>
          <a:solidFill>
            <a:srgbClr val="EDE7D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663440" y="3886200"/>
            <a:ext cx="3063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8C2F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EXPERIENTIAL MARKETING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4663440" y="4160520"/>
            <a:ext cx="3063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15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Global Automotive Brand Private Preview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663440" y="4754880"/>
            <a:ext cx="3063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4A4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Intimate, high-security product launch for 50 VIP guests and press inside a five-star luxury hotel.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8229600" y="2194560"/>
            <a:ext cx="3520440" cy="1554480"/>
          </a:xfrm>
          <a:prstGeom prst="rect">
            <a:avLst/>
          </a:prstGeom>
          <a:solidFill>
            <a:srgbClr val="4A55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8229600" y="3749040"/>
            <a:ext cx="3520440" cy="2103120"/>
          </a:xfrm>
          <a:prstGeom prst="rect">
            <a:avLst/>
          </a:prstGeom>
          <a:solidFill>
            <a:srgbClr val="EDE7D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458200" y="3886200"/>
            <a:ext cx="3063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8C2F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CONFERENCES &amp; CONVENTIONS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458200" y="4160520"/>
            <a:ext cx="3063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715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National Medical Society Annual Flagship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458200" y="4754880"/>
            <a:ext cx="3063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4A4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Room operations, audience Q&amp;A, and strict load-in/load-out schedules for multi-track presentations.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A4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8C2F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PACKAGES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715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ways to work together.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481328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event is quoted individually — these are starting points, not fixed prices.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3520440" cy="3977640"/>
          </a:xfrm>
          <a:prstGeom prst="rect">
            <a:avLst/>
          </a:prstGeom>
          <a:solidFill>
            <a:srgbClr val="EDE7D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14400" y="2377440"/>
            <a:ext cx="2971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150" dirty="0">
                <a:solidFill>
                  <a:srgbClr val="8C2F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A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914400" y="2697480"/>
            <a:ext cx="2971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15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Production &amp; ROS Audit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14400" y="342900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715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$4,500</a:t>
            </a:r>
            <a:r>
              <a:rPr lang="en-US" sz="1000" dirty="0">
                <a:solidFill>
                  <a:srgbClr val="4A4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starting at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932688" y="4105656"/>
            <a:ext cx="54864" cy="54864"/>
          </a:xfrm>
          <a:prstGeom prst="ellipse">
            <a:avLst/>
          </a:prstGeom>
          <a:solidFill>
            <a:srgbClr val="8C2F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097280" y="4023360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50" dirty="0">
                <a:solidFill>
                  <a:srgbClr val="1715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of venue layouts, vendor contracts &amp; A/V quotes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932688" y="4672584"/>
            <a:ext cx="54864" cy="54864"/>
          </a:xfrm>
          <a:prstGeom prst="ellipse">
            <a:avLst/>
          </a:prstGeom>
          <a:solidFill>
            <a:srgbClr val="8C2F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097280" y="4590288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50" dirty="0">
                <a:solidFill>
                  <a:srgbClr val="1715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Evaluation of draft schedules for bottlenecks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932688" y="5239512"/>
            <a:ext cx="54864" cy="54864"/>
          </a:xfrm>
          <a:prstGeom prst="ellipse">
            <a:avLst/>
          </a:prstGeom>
          <a:solidFill>
            <a:srgbClr val="8C2F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097280" y="5157216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50" dirty="0">
                <a:solidFill>
                  <a:srgbClr val="1715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Risk &amp; ROI Optimization Report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4434840" y="2148840"/>
            <a:ext cx="3520440" cy="3977640"/>
          </a:xfrm>
          <a:prstGeom prst="rect">
            <a:avLst/>
          </a:prstGeom>
          <a:solidFill>
            <a:srgbClr val="EDE7D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709160" y="2377440"/>
            <a:ext cx="2971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150" dirty="0">
                <a:solidFill>
                  <a:srgbClr val="8C2F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B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709160" y="2697480"/>
            <a:ext cx="2971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715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Experiential &amp; Content Architecture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709160" y="342900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715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$12,500</a:t>
            </a:r>
            <a:r>
              <a:rPr lang="en-US" sz="1000" dirty="0">
                <a:solidFill>
                  <a:srgbClr val="4A4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starting at</a:t>
            </a:r>
            <a:endParaRPr lang="en-US" sz="2600" dirty="0"/>
          </a:p>
        </p:txBody>
      </p:sp>
      <p:sp>
        <p:nvSpPr>
          <p:cNvPr id="19" name="Shape 17"/>
          <p:cNvSpPr/>
          <p:nvPr/>
        </p:nvSpPr>
        <p:spPr>
          <a:xfrm>
            <a:off x="4727448" y="4105656"/>
            <a:ext cx="54864" cy="54864"/>
          </a:xfrm>
          <a:prstGeom prst="ellipse">
            <a:avLst/>
          </a:prstGeom>
          <a:solidFill>
            <a:srgbClr val="8C2F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892040" y="4023360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50" dirty="0">
                <a:solidFill>
                  <a:srgbClr val="1715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in Option A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727448" y="4672584"/>
            <a:ext cx="54864" cy="54864"/>
          </a:xfrm>
          <a:prstGeom prst="ellipse">
            <a:avLst/>
          </a:prstGeom>
          <a:solidFill>
            <a:srgbClr val="8C2F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892040" y="4590288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50" dirty="0">
                <a:solidFill>
                  <a:srgbClr val="1715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Sightline engineering &amp; ROS blueprinting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4727448" y="5239512"/>
            <a:ext cx="54864" cy="54864"/>
          </a:xfrm>
          <a:prstGeom prst="ellipse">
            <a:avLst/>
          </a:prstGeom>
          <a:solidFill>
            <a:srgbClr val="8C2F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4892040" y="5157216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50" dirty="0">
                <a:solidFill>
                  <a:srgbClr val="1715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Multi-platform content capture strategy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8229600" y="2148840"/>
            <a:ext cx="3520440" cy="3977640"/>
          </a:xfrm>
          <a:prstGeom prst="rect">
            <a:avLst/>
          </a:prstGeom>
          <a:solidFill>
            <a:srgbClr val="8C2F1B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8503920" y="2377440"/>
            <a:ext cx="2971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150" dirty="0">
                <a:solidFill>
                  <a:srgbClr val="F0D8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BOOKED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8503920" y="2697480"/>
            <a:ext cx="2971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AF8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Fractional Executive Producer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8503920" y="342900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AF8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$7,500*</a:t>
            </a:r>
            <a:r>
              <a:rPr lang="en-US" sz="1000" dirty="0">
                <a:solidFill>
                  <a:srgbClr val="E8C9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starting at</a:t>
            </a:r>
            <a:endParaRPr lang="en-US" sz="2600" dirty="0"/>
          </a:p>
        </p:txBody>
      </p:sp>
      <p:sp>
        <p:nvSpPr>
          <p:cNvPr id="29" name="Shape 27"/>
          <p:cNvSpPr/>
          <p:nvPr/>
        </p:nvSpPr>
        <p:spPr>
          <a:xfrm>
            <a:off x="8522208" y="4105656"/>
            <a:ext cx="54864" cy="54864"/>
          </a:xfrm>
          <a:prstGeom prst="ellipse">
            <a:avLst/>
          </a:prstGeom>
          <a:solidFill>
            <a:srgbClr val="FAF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8686800" y="4023360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50" dirty="0">
                <a:solidFill>
                  <a:srgbClr val="FAF8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in Option B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8522208" y="4672584"/>
            <a:ext cx="54864" cy="54864"/>
          </a:xfrm>
          <a:prstGeom prst="ellipse">
            <a:avLst/>
          </a:prstGeom>
          <a:solidFill>
            <a:srgbClr val="FAF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8686800" y="4590288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50" dirty="0">
                <a:solidFill>
                  <a:srgbClr val="FAF8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Owner's Rep for vendor management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522208" y="5239512"/>
            <a:ext cx="54864" cy="54864"/>
          </a:xfrm>
          <a:prstGeom prst="ellipse">
            <a:avLst/>
          </a:prstGeom>
          <a:solidFill>
            <a:srgbClr val="FAF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8686800" y="5157216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50" dirty="0">
                <a:solidFill>
                  <a:srgbClr val="FAF8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On-site technical directing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A4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25F7999-A698-2CA5-9A08-EDA7EFE0433F}"/>
              </a:ext>
            </a:extLst>
          </p:cNvPr>
          <p:cNvSpPr txBox="1"/>
          <p:nvPr/>
        </p:nvSpPr>
        <p:spPr>
          <a:xfrm>
            <a:off x="8229600" y="6197846"/>
            <a:ext cx="3136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*Minimum 3-month commitment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715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1828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0" b="1" dirty="0">
                <a:solidFill>
                  <a:srgbClr val="8C2F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</a:t>
            </a:r>
            <a:endParaRPr lang="en-US" sz="11000" dirty="0"/>
          </a:p>
        </p:txBody>
      </p:sp>
      <p:sp>
        <p:nvSpPr>
          <p:cNvPr id="3" name="Text 1"/>
          <p:cNvSpPr/>
          <p:nvPr/>
        </p:nvSpPr>
        <p:spPr>
          <a:xfrm>
            <a:off x="1280160" y="210312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2200" i="1" dirty="0">
                <a:solidFill>
                  <a:srgbClr val="FAF8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Fab and her team were amazing and keen to detail! They went above and beyond especially when they needed to compromise with stage lighting. Fab and team had a game plan on getting the proper equipment in place, so the event went without a hitch. I'd love to have someone like Fab at all our events. She was so kind and helpful and an expert at what she does.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280160" y="4892040"/>
            <a:ext cx="457200" cy="27432"/>
          </a:xfrm>
          <a:prstGeom prst="rect">
            <a:avLst/>
          </a:prstGeom>
          <a:solidFill>
            <a:srgbClr val="8C2F1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280160" y="5029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150" dirty="0">
                <a:solidFill>
                  <a:srgbClr val="B7B2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 SPECIALIST, MEDICAL AESTHETIC TECHNOLOGY INDUSTRY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1365992" y="635508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A45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715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286000"/>
            <a:ext cx="9144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AF8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Tell us the date.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822960" y="2971800"/>
            <a:ext cx="9144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i="1" dirty="0">
                <a:solidFill>
                  <a:srgbClr val="8C2F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We'll build the room.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868680" y="3977640"/>
            <a:ext cx="457200" cy="41148"/>
          </a:xfrm>
          <a:prstGeom prst="rect">
            <a:avLst/>
          </a:prstGeom>
          <a:solidFill>
            <a:srgbClr val="B08D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42062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EDE7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thebonkai.com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2960" y="45720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8A8478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/>
              </a:rPr>
              <a:t>hello@thebonkai.com</a:t>
            </a:r>
            <a:r>
              <a:rPr lang="en-US" sz="1200">
                <a:solidFill>
                  <a:srgbClr val="8A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(617) 903-5110 · Boston</a:t>
            </a:r>
            <a:r>
              <a:rPr lang="en-US" sz="1200" dirty="0">
                <a:solidFill>
                  <a:srgbClr val="8A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MA  ·  Available Nationwide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765</Words>
  <Application>Microsoft Macintosh PowerPoint</Application>
  <PresentationFormat>Widescreen</PresentationFormat>
  <Paragraphs>105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Cambria</vt:lpstr>
      <vt:lpstr>Work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Fabienne Annylusse</cp:lastModifiedBy>
  <cp:revision>3</cp:revision>
  <dcterms:created xsi:type="dcterms:W3CDTF">2026-07-16T22:07:14Z</dcterms:created>
  <dcterms:modified xsi:type="dcterms:W3CDTF">2026-07-16T22:30:04Z</dcterms:modified>
</cp:coreProperties>
</file>